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17.jpg" ContentType="image/png"/>
  <Override PartName="/ppt/media/image18.jpg" ContentType="image/png"/>
  <Override PartName="/ppt/media/image19.jpg" ContentType="image/png"/>
  <Override PartName="/ppt/media/image20.jpg" ContentType="image/png"/>
  <Override PartName="/ppt/notesSlides/notesSlide2.xml" ContentType="application/vnd.openxmlformats-officedocument.presentationml.notesSlide+xml"/>
  <Override PartName="/ppt/media/image2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4"/>
  </p:notesMasterIdLst>
  <p:sldIdLst>
    <p:sldId id="279" r:id="rId2"/>
    <p:sldId id="257" r:id="rId3"/>
    <p:sldId id="290" r:id="rId4"/>
    <p:sldId id="296" r:id="rId5"/>
    <p:sldId id="291" r:id="rId6"/>
    <p:sldId id="292" r:id="rId7"/>
    <p:sldId id="300" r:id="rId8"/>
    <p:sldId id="261" r:id="rId9"/>
    <p:sldId id="298" r:id="rId10"/>
    <p:sldId id="297" r:id="rId11"/>
    <p:sldId id="295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396"/>
    <a:srgbClr val="D6D6CE"/>
    <a:srgbClr val="767676"/>
    <a:srgbClr val="A6A6A6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05"/>
    <p:restoredTop sz="94558"/>
  </p:normalViewPr>
  <p:slideViewPr>
    <p:cSldViewPr snapToGrid="0" snapToObjects="1" showGuides="1">
      <p:cViewPr>
        <p:scale>
          <a:sx n="131" d="100"/>
          <a:sy n="131" d="100"/>
        </p:scale>
        <p:origin x="648" y="136"/>
      </p:cViewPr>
      <p:guideLst>
        <p:guide orient="horz" pos="2160"/>
        <p:guide pos="3816"/>
      </p:guideLst>
    </p:cSldViewPr>
  </p:slid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72" d="100"/>
          <a:sy n="72" d="100"/>
        </p:scale>
        <p:origin x="3592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Sample Size Overview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4523387846155342E-2"/>
          <c:y val="0.19672048996304295"/>
          <c:w val="0.89435725918467124"/>
          <c:h val="0.65014642449064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Amount of Data (unit: k)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dLbls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Amazon</c:v>
                </c:pt>
                <c:pt idx="1">
                  <c:v>Meta</c:v>
                </c:pt>
                <c:pt idx="2">
                  <c:v>Google</c:v>
                </c:pt>
                <c:pt idx="3">
                  <c:v>Netflix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38.4</c:v>
                </c:pt>
                <c:pt idx="1">
                  <c:v>9.1</c:v>
                </c:pt>
                <c:pt idx="2">
                  <c:v>15</c:v>
                </c:pt>
                <c:pt idx="3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B7-A54D-B6C1-40FD8BB2001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983801983"/>
        <c:axId val="981543247"/>
      </c:barChart>
      <c:catAx>
        <c:axId val="9838019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1543247"/>
        <c:crosses val="autoZero"/>
        <c:auto val="1"/>
        <c:lblAlgn val="ctr"/>
        <c:lblOffset val="100"/>
        <c:noMultiLvlLbl val="0"/>
      </c:catAx>
      <c:valAx>
        <c:axId val="9815432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3801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C404-CDA9-4845-B42A-2FC66BD024A1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058B3-987A-6A45-B91C-84067A2BE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98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24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20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Background 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A963CE4-0B47-E14C-9F34-FE73C1C1A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28434" r="25845" b="9306"/>
          <a:stretch/>
        </p:blipFill>
        <p:spPr>
          <a:xfrm>
            <a:off x="-1" y="0"/>
            <a:ext cx="12192001" cy="6824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E3BA62-8BB3-B747-9E3E-15AA957B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</a:blip>
          <a:srcRect/>
          <a:stretch/>
        </p:blipFill>
        <p:spPr>
          <a:xfrm>
            <a:off x="-2703201" y="-2649403"/>
            <a:ext cx="9640714" cy="12476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3776134" cy="2387600"/>
          </a:xfrm>
        </p:spPr>
        <p:txBody>
          <a:bodyPr anchor="b">
            <a:no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0580" y="3680781"/>
            <a:ext cx="3739954" cy="623598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A5BA48-AFE1-5E44-A9C5-06E7B917E328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0D7907-C9D3-3549-909B-0DF4C37BE507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11A4FFB-2DA6-B041-8E46-A9F639194E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FD6274-0791-934D-9895-1D69E96EC5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874AEBB-E874-8448-8608-9D9CEE764C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065AF6-9149-3648-8E45-2ACA8FA0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D170052-8987-EA41-9962-ED4E6D421F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5ACAA2-15A7-A242-95F3-F25F41B673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473B1-050A-A247-ADA5-767EBF5542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530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Maro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8B395A-ABD1-784B-A94A-7A6283C5448E}"/>
              </a:ext>
            </a:extLst>
          </p:cNvPr>
          <p:cNvSpPr/>
          <p:nvPr/>
        </p:nvSpPr>
        <p:spPr>
          <a:xfrm>
            <a:off x="0" y="3"/>
            <a:ext cx="12192000" cy="6865237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880606-C0DA-1244-B23A-CDDC05B4C63A}"/>
              </a:ext>
            </a:extLst>
          </p:cNvPr>
          <p:cNvGrpSpPr/>
          <p:nvPr userDrawn="1"/>
        </p:nvGrpSpPr>
        <p:grpSpPr>
          <a:xfrm>
            <a:off x="1" y="6353339"/>
            <a:ext cx="12192000" cy="470918"/>
            <a:chOff x="0" y="6395648"/>
            <a:chExt cx="12192000" cy="4709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4CFDE2-E6EB-A345-957E-50A4ECD423D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BD39B1C-C9BE-9F4C-88E3-EF2E97B7E5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853C0E5-BAE9-8B41-90FD-2C57873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8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427464" y="0"/>
            <a:ext cx="3836416" cy="3356864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7F9D62D-0335-D749-ABC8-189E481A3C3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4611" y="6343267"/>
            <a:ext cx="1581921" cy="54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73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"/>
            <a:ext cx="10515600" cy="1325563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 i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8"/>
            <a:ext cx="5157787" cy="3400425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2" y="1681163"/>
            <a:ext cx="5183188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 i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8"/>
            <a:ext cx="5183188" cy="3400425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47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8428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6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CFD0A-EE5E-3E41-9808-9D111F54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0B90FFB-1D8E-AF4C-A20C-D4A3B8A3A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F7EFA50-3B63-3A4E-837C-38C854BE2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3" y="1811867"/>
            <a:ext cx="3356036" cy="2047752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7E8FA33-8160-E84B-9F98-0A2BFB2A2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3995065"/>
            <a:ext cx="3356035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7B00556-D0CC-204C-9B94-C8062981F51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417013" y="3995065"/>
            <a:ext cx="3357971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899E92-C4B9-4144-ADBA-EF18DD1168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995828" y="3995065"/>
            <a:ext cx="3357969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631A6A1-A439-A143-ABEA-DDB2D12F1818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4417015" y="1811870"/>
            <a:ext cx="3357972" cy="2048933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E8AC718-D08E-D142-ABDD-8F7BAA4AC98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7995827" y="1811870"/>
            <a:ext cx="3357972" cy="2048933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9469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Picture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10E13E9-A40B-8242-87D0-21EA016AAB43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2" y="3231643"/>
            <a:ext cx="6065519" cy="3184256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CBE66D83-505F-514A-94A7-9B6AE6877B0C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126480" y="3231643"/>
            <a:ext cx="6065523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11E4A28-1755-3844-AD33-415D78C99D8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2"/>
            <a:ext cx="6065520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57D2046-3B53-4544-9BDB-18F56371C74D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126480" y="2"/>
            <a:ext cx="6065523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113D8F-5565-DD41-BF67-678D23803461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EEC998-5A27-9346-81A2-F9B3545521BA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95D0983-302A-8E44-935E-E9CF14A3B0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15891E-6C12-7A4A-9019-596974DFB3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A8CE5FE-A213-BB49-8ADF-88DBCC642A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9B5F19-F9FD-9945-B1B4-5CE6811368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948919-2B39-9F40-BEC5-4401D0782D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C6DE8-7C84-554C-B3A1-A637C6377D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CFD0A-EE5E-3E41-9808-9D111F54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47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Grey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1D2FB2-72E8-654B-BDC3-440102A15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D659737-1021-E747-89B3-76FB616933A4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2803AD-AA31-3A44-8C9A-BA97BCD301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5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B499C2-3DE5-514E-B209-26F56500FA87}"/>
              </a:ext>
            </a:extLst>
          </p:cNvPr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ED4D4F-AC78-4449-BA53-42FFD88FDE0E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02FBD5-1048-6C42-A32F-B6FF988FF7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FF5E6F0-E756-AD40-B266-CE22F4CD76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11" y="6343267"/>
            <a:ext cx="1581921" cy="54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16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Shi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B7554-0594-584B-919D-1DF1A71D1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95160" y="-2087105"/>
            <a:ext cx="8384488" cy="10850515"/>
            <a:chOff x="3890639" y="-2045539"/>
            <a:chExt cx="8193228" cy="1060300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2FF98D-B38B-4E4F-A7D3-EFDE30DF1B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3890639" y="-2045539"/>
              <a:ext cx="8193228" cy="1060300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0EA7C03-7F17-CF4E-91C2-9F463E1BD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rcRect/>
            <a:stretch/>
          </p:blipFill>
          <p:spPr>
            <a:xfrm>
              <a:off x="5173001" y="727132"/>
              <a:ext cx="5641848" cy="4936616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3E5C16-F0BD-5F46-97A8-CEDF94F42EED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8E1EF7D-E655-2A49-9DEE-EC8AD2225E5C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F566C16-C310-8747-A5D4-D3BBDF298D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804ACBA-7D52-3048-90F9-2E5A92B426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F591FCF-6710-3B47-A27A-B39CABD128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925706-8E66-E649-919D-D820B55EC1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8E2732-D8C0-B54D-8A5C-D2D2DA2B4B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E44246-B7C8-B34C-8C09-B5BB65F422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16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Grey Phoen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6A13415-5C23-C347-8FD4-FCC01FDDBED9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D88F65-95EA-794A-84D9-561E25623B28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2065E5-A0DB-D342-872B-518266928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E68B7D1-B803-C641-9681-DF4B3C70FC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EED2DC2-9202-A944-8C6A-0589E3A79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BA4F2D5-BFD8-7C41-B78C-F5640F5D43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E420895-B2CF-EF4A-B9B1-CB48B3E455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3B47EB-28B4-E243-9BB4-C94F69D366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A3D350-3A11-F04D-9DBD-7AF23535D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15000"/>
          </a:blip>
          <a:srcRect/>
          <a:stretch/>
        </p:blipFill>
        <p:spPr>
          <a:xfrm>
            <a:off x="8307457" y="750290"/>
            <a:ext cx="5773549" cy="50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2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Backgrou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5CC0828-A75B-F849-8641-3DEDF618C8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8434" r="25845" b="9209"/>
          <a:stretch/>
        </p:blipFill>
        <p:spPr>
          <a:xfrm>
            <a:off x="-1" y="0"/>
            <a:ext cx="12192000" cy="6834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9FA067-2C4D-C14D-A888-A679E57BB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5888"/>
            <a:ext cx="5306907" cy="64750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Helvetica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3776134" cy="2387600"/>
          </a:xfrm>
        </p:spPr>
        <p:txBody>
          <a:bodyPr anchor="b">
            <a:no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0580" y="3680781"/>
            <a:ext cx="3739954" cy="623598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7163BF-3A81-2549-BBA1-DD2297BF2E61}"/>
              </a:ext>
            </a:extLst>
          </p:cNvPr>
          <p:cNvGrpSpPr/>
          <p:nvPr userDrawn="1"/>
        </p:nvGrpSpPr>
        <p:grpSpPr>
          <a:xfrm>
            <a:off x="0" y="6395644"/>
            <a:ext cx="12192000" cy="477224"/>
            <a:chOff x="0" y="6395644"/>
            <a:chExt cx="12192000" cy="47722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AB37B8-08AE-A24D-9A15-E005CE6538B8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DDB43C-FB49-224C-8652-7BE6DDE9E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559059" y="6421079"/>
              <a:ext cx="2094393" cy="45178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95EF9B5-A787-EA4B-86A6-ED5B1988C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EA3AF97-D04F-8F4A-8167-C306A187B0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1B61ED-8963-3247-B88B-7C128694B7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B634E0-223B-8C43-8FCE-13571079D9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31340C4-4637-9544-AD35-26F6763C72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0C56AA3-E32C-0E48-BEC1-1F1FE93DB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1" y="6459132"/>
            <a:ext cx="3432387" cy="365125"/>
          </a:xfrm>
        </p:spPr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386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Dark Greyst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6DDAAFD-B28B-B347-8A93-5F44BAFD3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94388C-76E0-6545-A3AB-12CBFD8DCF09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22082E-E1DF-634A-A836-3F5F10A936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5BAB41-634C-384C-BD5E-EC3DBF8AC7FF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A157C6-DEF5-B642-BB25-3E6B4CA3F128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92B8B0D-DD6D-3E4F-AF16-D03DD5CD8B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7EF85D8-837C-A145-B497-D5A8A95138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36674F0-347A-FA45-92A9-58740148D9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EA944C-50C1-D746-9CA5-FCD2C7BCB2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3CEFCA9-6235-B048-8F96-0EFC276B54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D4CD5D1-3EC6-9244-A991-B397D6230A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28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Shi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4DE7D81-13B8-AF4E-B872-344D1FDA5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95160" y="-2087105"/>
            <a:ext cx="8384488" cy="10850515"/>
            <a:chOff x="3890639" y="-2045539"/>
            <a:chExt cx="8193228" cy="1060300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B044032-08FC-B844-88A8-08FDA2514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3890639" y="-2045539"/>
              <a:ext cx="8193228" cy="1060300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DAE276-DC3F-7F4D-8C26-D2C187FF2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rcRect/>
            <a:stretch/>
          </p:blipFill>
          <p:spPr>
            <a:xfrm>
              <a:off x="5173001" y="727132"/>
              <a:ext cx="5641848" cy="4936616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D9CD9831-3B3C-754B-A7A8-952190E4C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D9668E-7616-1345-B7B1-F38998B6A14F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D1A3D0-4FC2-BD4B-80E4-B645C00F12C9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6A5CA1C-F727-B149-8097-BB1439F163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923127-1B75-4846-92BD-742131FA42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257C875-1102-B04C-856D-45FD7401D9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1B9F0A3-7301-A245-97F5-063935E592C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D78FD68-5E7A-1A4F-A49A-E4F8F743C2F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44FC8ED-44B7-244B-B3D6-A3CE6D0D95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ubtitle 2">
            <a:extLst>
              <a:ext uri="{FF2B5EF4-FFF2-40B4-BE49-F238E27FC236}">
                <a16:creationId xmlns:a16="http://schemas.microsoft.com/office/drawing/2014/main" id="{16BDA11F-C7EA-8E41-AB78-A68AE2718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5432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Phoen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5DAE276-DC3F-7F4D-8C26-D2C187FF2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/>
        </p:blipFill>
        <p:spPr>
          <a:xfrm>
            <a:off x="8307457" y="750290"/>
            <a:ext cx="5773549" cy="5051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CD9831-3B3C-754B-A7A8-952190E4C5A3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CD0C7C-CA0B-6D4B-9E66-C56947278E67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053998-B21C-2143-A93B-FEA89D63FCCC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813638-BF56-CE47-82B3-C8C80C097B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7A11D22-26C3-6F4F-91EA-60BD722F99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F21B53-CDCF-9E4C-BF0E-51A2355E21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B8463C2-D23C-D848-9189-3E0C7F383A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984FA4-D078-EB4D-B645-CBFB6FE7DD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9C149CB-F362-704D-B34F-D4919B1265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ubtitle 2">
            <a:extLst>
              <a:ext uri="{FF2B5EF4-FFF2-40B4-BE49-F238E27FC236}">
                <a16:creationId xmlns:a16="http://schemas.microsoft.com/office/drawing/2014/main" id="{16BDA11F-C7EA-8E41-AB78-A68AE2718AE7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2039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416ABD3-B0FF-3B4C-8FD0-7EFA69524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7F6E9A7-0B96-9A45-BE03-B02DAC131566}"/>
                </a:ext>
              </a:extLst>
            </p:cNvPr>
            <p:cNvSpPr/>
            <p:nvPr userDrawn="1"/>
          </p:nvSpPr>
          <p:spPr>
            <a:xfrm>
              <a:off x="5303520" y="0"/>
              <a:ext cx="3840480" cy="6400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CCBEB3A-B9C1-834D-8C72-39DBB30106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5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92991CA0-39EA-1545-AEF0-B75C5CE47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6F5B0B-C9FD-0347-A1C2-1D3B7E62F1ED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C818AB-BB6F-E04B-BBFA-A07BE3C4FEB7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C13BF5B-E37C-E74A-9F18-110D87EEF2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D653A7-8DDC-9146-936C-D518FF5B25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311BD60-7275-D64C-9F4F-99B8799ABD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228A89-9676-CC42-BA39-DEE5DFAB9D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B1F78E-824B-5545-8FAB-D9C78DA522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05EDDD-3185-DA4E-BC25-9F4B4809B5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ubtitle 2">
            <a:extLst>
              <a:ext uri="{FF2B5EF4-FFF2-40B4-BE49-F238E27FC236}">
                <a16:creationId xmlns:a16="http://schemas.microsoft.com/office/drawing/2014/main" id="{71327F5D-F3C8-B04A-BB58-B93516C9B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090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 Greyst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CE658D9-D054-3F4C-A92D-31C587025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1968A1-5801-1E42-B6BA-F3BB96E0DF89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0FE511D-5816-794B-A1B8-B5C1A62FA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5156004" y="749809"/>
              <a:ext cx="5773549" cy="5051855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A048696-EA6C-704F-9DD8-BBC1BBCE2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D550AB-4267-2745-B8A7-471587897BC8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A9218E-908A-5D45-ADBF-342BC22CD9DD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C6B51FA-8094-1142-B844-02A6D5A91E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FBCE1E5-92F9-E440-A62D-5E61D450F2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FDEA80A-CA0F-2D4E-A557-B300352C55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A4C7F4-A86F-4345-824D-93F8B6A11C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2C5A06C-3A86-1544-AE26-F096D3B7EB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0AF234B-1982-6E49-A62B-987E45B9F5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ubtitle 2">
            <a:extLst>
              <a:ext uri="{FF2B5EF4-FFF2-40B4-BE49-F238E27FC236}">
                <a16:creationId xmlns:a16="http://schemas.microsoft.com/office/drawing/2014/main" id="{273C311C-0F83-4F4C-B006-EF4884A4D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sz="16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2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Light Greysto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8D841-3845-F943-981F-C2E3E57F437A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A82A58-E4D6-B345-A3C4-34CEF615051E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9E30AB7-A0FC-FC44-843C-EF28BA8176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001F344-09DD-214B-8FF3-3D62A27D5A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37A3D9F-A0DB-7744-A26D-224E6AE479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2FEE50-C598-2041-A9E0-2129F1D887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6816E62-6B63-B445-A704-1319D5659E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9F63FC-9363-394E-ABDD-888147A4AD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89CD69E-4FBE-784C-A603-C5046E41F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5000"/>
          </a:blip>
          <a:srcRect/>
          <a:stretch/>
        </p:blipFill>
        <p:spPr>
          <a:xfrm>
            <a:off x="9427464" y="0"/>
            <a:ext cx="3836416" cy="33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07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C63AC4-5A08-2448-A97C-452F675A36B9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D9D04EE-FB04-984A-A9E5-11B792051E10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ED6D137-810A-2B42-B9FD-BA384D6CC0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2E847BA-92A7-9B49-86E2-22CFAE7BFD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FB2BA55-CB17-8F41-9008-63E033383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A87152-16F0-7644-A3F6-738E589BAC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99AEF35-302D-AF43-9DF6-02E1B36C71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5AD3D85-C85C-CB4B-A24F-14DDE7B685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42C294E9-685F-4941-9BB0-F4B17776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10000"/>
          </a:blip>
          <a:srcRect/>
          <a:stretch/>
        </p:blipFill>
        <p:spPr>
          <a:xfrm>
            <a:off x="9429243" y="0"/>
            <a:ext cx="3836416" cy="33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13B7DC8-268B-1048-A957-4E9359ADA4B9}"/>
              </a:ext>
            </a:extLst>
          </p:cNvPr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838200" y="0"/>
            <a:ext cx="10515600" cy="131274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838200" y="1534136"/>
            <a:ext cx="10515600" cy="442949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5C833-4073-5D47-B09D-AF15D624975A}"/>
              </a:ext>
            </a:extLst>
          </p:cNvPr>
          <p:cNvCxnSpPr>
            <a:cxnSpLocks/>
          </p:cNvCxnSpPr>
          <p:nvPr userDrawn="1"/>
        </p:nvCxnSpPr>
        <p:spPr>
          <a:xfrm>
            <a:off x="0" y="1344113"/>
            <a:ext cx="12192000" cy="0"/>
          </a:xfrm>
          <a:prstGeom prst="line">
            <a:avLst/>
          </a:prstGeom>
          <a:ln w="38100">
            <a:solidFill>
              <a:srgbClr val="D6D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737D0AF8-ECD1-E341-8611-1B3C2925934F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314611" y="6343267"/>
            <a:ext cx="1581921" cy="54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4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708" r:id="rId2"/>
    <p:sldLayoutId id="2147483685" r:id="rId3"/>
    <p:sldLayoutId id="2147483709" r:id="rId4"/>
    <p:sldLayoutId id="2147483703" r:id="rId5"/>
    <p:sldLayoutId id="2147483704" r:id="rId6"/>
    <p:sldLayoutId id="2147483686" r:id="rId7"/>
    <p:sldLayoutId id="2147483687" r:id="rId8"/>
    <p:sldLayoutId id="2147483688" r:id="rId9"/>
    <p:sldLayoutId id="2147483705" r:id="rId10"/>
    <p:sldLayoutId id="2147483689" r:id="rId11"/>
    <p:sldLayoutId id="2147483690" r:id="rId12"/>
    <p:sldLayoutId id="2147483691" r:id="rId13"/>
    <p:sldLayoutId id="2147483692" r:id="rId14"/>
    <p:sldLayoutId id="2147483697" r:id="rId15"/>
    <p:sldLayoutId id="2147483700" r:id="rId16"/>
    <p:sldLayoutId id="2147483701" r:id="rId17"/>
    <p:sldLayoutId id="2147483706" r:id="rId18"/>
    <p:sldLayoutId id="2147483710" r:id="rId19"/>
    <p:sldLayoutId id="214748370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800000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800000"/>
        </a:buClr>
        <a:buFont typeface="Arial" panose="020B0604020202020204" pitchFamily="34" charset="0"/>
        <a:buChar char="•"/>
        <a:defRPr sz="2400" b="0" i="0" kern="1200">
          <a:solidFill>
            <a:srgbClr val="767676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2000" b="0" i="0" kern="1200">
          <a:solidFill>
            <a:srgbClr val="767676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1800" b="0" i="0" kern="1200">
          <a:solidFill>
            <a:srgbClr val="767676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1600" b="0" i="0" kern="1200">
          <a:solidFill>
            <a:srgbClr val="767676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1400" b="0" i="0" kern="1200">
          <a:solidFill>
            <a:srgbClr val="767676"/>
          </a:solidFill>
          <a:latin typeface="Helvetica" pitchFamily="2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93AF7F-EF1F-FB46-9647-D035BDF24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March 9, 2022</a:t>
            </a:r>
          </a:p>
          <a:p>
            <a:r>
              <a:rPr lang="en-US" dirty="0"/>
              <a:t>Baotong Zhang, Guangyuan Chen, Sophie Wang, Zhe Zhang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06328-F853-B444-92B7-018D46EA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366845"/>
            <a:ext cx="10773127" cy="3052143"/>
          </a:xfrm>
        </p:spPr>
        <p:txBody>
          <a:bodyPr/>
          <a:lstStyle/>
          <a:p>
            <a:r>
              <a:rPr lang="en-US" sz="4200" dirty="0"/>
              <a:t>30122 Final Project: </a:t>
            </a:r>
            <a:br>
              <a:rPr lang="en-US" dirty="0"/>
            </a:br>
            <a:r>
              <a:rPr lang="en-US" sz="3600" i="1" dirty="0"/>
              <a:t>How COVID-19 Influences Job Interview Behaviors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022DD-FFDB-5A40-8363-9C08FF16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13760-3959-D441-A6F1-92FA0580ADF4}"/>
              </a:ext>
            </a:extLst>
          </p:cNvPr>
          <p:cNvSpPr txBox="1"/>
          <p:nvPr/>
        </p:nvSpPr>
        <p:spPr>
          <a:xfrm>
            <a:off x="2271252" y="66367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25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B213-0483-F842-A67E-A673EEB4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FA606-301D-7F42-A1ED-61F86BFC3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136"/>
            <a:ext cx="8068733" cy="442949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current COVID-19 pandemic has changed many aspects of our life, including the traditional working environment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sz="2200" i="1" dirty="0">
                <a:solidFill>
                  <a:schemeClr val="tx1"/>
                </a:solidFill>
              </a:rPr>
              <a:t>- fewer onsite requirements, more WFH </a:t>
            </a:r>
            <a:br>
              <a:rPr lang="en-US" sz="2200" i="1" dirty="0">
                <a:solidFill>
                  <a:schemeClr val="tx1"/>
                </a:solidFill>
              </a:rPr>
            </a:br>
            <a:br>
              <a:rPr lang="en-US" sz="2200" i="1" dirty="0">
                <a:solidFill>
                  <a:schemeClr val="tx1"/>
                </a:solidFill>
              </a:rPr>
            </a:br>
            <a:endParaRPr lang="en-US" sz="2200" i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~</a:t>
            </a:r>
            <a:r>
              <a:rPr lang="en-US" altLang="zh-CN" dirty="0">
                <a:solidFill>
                  <a:schemeClr val="tx1"/>
                </a:solidFill>
              </a:rPr>
              <a:t> 22k data entries in the past two years (people rely on and use internet more)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sz="2200" i="1" dirty="0">
                <a:solidFill>
                  <a:schemeClr val="tx1"/>
                </a:solidFill>
              </a:rPr>
              <a:t>- People need and use internet more than ever since the 	pandemic</a:t>
            </a:r>
          </a:p>
          <a:p>
            <a:pPr>
              <a:buFontTx/>
              <a:buChar char="-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C3AF0-27F1-C44C-B0A1-2CA835B3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30" name="Picture 6" descr="32 Working from Home Tips You Can Do Right Now (Updated)">
            <a:extLst>
              <a:ext uri="{FF2B5EF4-FFF2-40B4-BE49-F238E27FC236}">
                <a16:creationId xmlns:a16="http://schemas.microsoft.com/office/drawing/2014/main" id="{6B7F6590-CAC5-2745-8B31-350CF2340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594" y="1534136"/>
            <a:ext cx="3033606" cy="170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820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1D9C-E8B2-B943-8E0A-6325E3EE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45854-D634-DD49-BB08-707696A4F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1"/>
                </a:solidFill>
              </a:rPr>
              <a:t>What can be done/could’ve been done for improvements?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	</a:t>
            </a:r>
            <a:r>
              <a:rPr lang="en-US" sz="2200" dirty="0">
                <a:solidFill>
                  <a:schemeClr val="tx1"/>
                </a:solidFill>
              </a:rPr>
              <a:t>- We picked tech companies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	- Have a more specified list of stop words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	(currently we used the existing one in the Python package) 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	- May have new findings using sentiment analysis or n-grams</a:t>
            </a:r>
            <a:br>
              <a:rPr lang="en-US" sz="2200" dirty="0">
                <a:solidFill>
                  <a:schemeClr val="tx1"/>
                </a:solidFill>
              </a:rPr>
            </a:br>
            <a:endParaRPr lang="en-US" sz="22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accent1"/>
                </a:solidFill>
              </a:rPr>
              <a:t>What are our biggest takeaways from this project?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	</a:t>
            </a:r>
            <a:r>
              <a:rPr lang="en-US" sz="2400" dirty="0">
                <a:solidFill>
                  <a:schemeClr val="tx1"/>
                </a:solidFill>
              </a:rPr>
              <a:t>- </a:t>
            </a:r>
            <a:r>
              <a:rPr lang="en-US" sz="2200" dirty="0">
                <a:solidFill>
                  <a:schemeClr val="tx1"/>
                </a:solidFill>
              </a:rPr>
              <a:t>Computational methods can provide insights to social science studies</a:t>
            </a:r>
          </a:p>
          <a:p>
            <a:pPr marL="457200" lvl="1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	- Allow data to speak for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C9236-AA4D-C641-9C5A-56BFB155C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6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7A06E6-F069-EF4B-8B67-9A8F1417A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244" y="2690583"/>
            <a:ext cx="10126134" cy="3951111"/>
          </a:xfrm>
        </p:spPr>
        <p:txBody>
          <a:bodyPr>
            <a:normAutofit fontScale="92500" lnSpcReduction="20000"/>
          </a:bodyPr>
          <a:lstStyle/>
          <a:p>
            <a:endParaRPr lang="en-US" sz="4300" b="1" dirty="0">
              <a:solidFill>
                <a:schemeClr val="tx1"/>
              </a:solidFill>
            </a:endParaRPr>
          </a:p>
          <a:p>
            <a:r>
              <a:rPr lang="en-US" sz="4300" b="1" dirty="0">
                <a:solidFill>
                  <a:schemeClr val="tx1"/>
                </a:solidFill>
              </a:rPr>
              <a:t>THANK YOU FOR LISTENING!</a:t>
            </a:r>
            <a:br>
              <a:rPr lang="en-US" sz="4300" b="1" dirty="0">
                <a:solidFill>
                  <a:schemeClr val="tx1"/>
                </a:solidFill>
              </a:rPr>
            </a:br>
            <a:endParaRPr lang="en-US" sz="4300" b="1" dirty="0">
              <a:solidFill>
                <a:schemeClr val="tx1"/>
              </a:solidFill>
            </a:endParaRPr>
          </a:p>
          <a:p>
            <a:endParaRPr lang="en-US" sz="4300" b="1" dirty="0">
              <a:solidFill>
                <a:schemeClr val="tx1"/>
              </a:solidFill>
            </a:endParaRPr>
          </a:p>
          <a:p>
            <a:pPr algn="r"/>
            <a:r>
              <a:rPr lang="en-US" sz="1900" dirty="0"/>
              <a:t>Baotong Zhang</a:t>
            </a:r>
          </a:p>
          <a:p>
            <a:pPr algn="r"/>
            <a:r>
              <a:rPr lang="en-US" sz="1900" dirty="0"/>
              <a:t>Guangyuan Chen</a:t>
            </a:r>
          </a:p>
          <a:p>
            <a:pPr algn="r"/>
            <a:r>
              <a:rPr lang="en-US" sz="1900" dirty="0"/>
              <a:t>Sophie Wang </a:t>
            </a:r>
          </a:p>
          <a:p>
            <a:pPr algn="r"/>
            <a:r>
              <a:rPr lang="en-US" sz="1900" dirty="0"/>
              <a:t>Zhe Zhang</a:t>
            </a:r>
          </a:p>
          <a:p>
            <a:pPr algn="r"/>
            <a:r>
              <a:rPr lang="en-US" sz="3000" b="1" dirty="0">
                <a:solidFill>
                  <a:schemeClr val="tx1"/>
                </a:solidFill>
              </a:rPr>
              <a:t> </a:t>
            </a:r>
            <a:endParaRPr lang="en-US" sz="3000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5DAF51-954C-6047-BCE0-ABF9E81AA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30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62F22-9FE2-5D42-A527-DD61C8FD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149C0-58E3-CD4F-9A60-324E75F56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800000"/>
                </a:solidFill>
              </a:rPr>
              <a:t>Goal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	-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Driven by curiosity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	- Hypothesis: Job interview behaviors may have changed due to the pandemic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	- Specifically look at interview questions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accent1"/>
                </a:solidFill>
              </a:rPr>
              <a:t>Methods</a:t>
            </a: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	-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W</a:t>
            </a:r>
            <a:r>
              <a:rPr lang="en-US" sz="2000" dirty="0">
                <a:solidFill>
                  <a:schemeClr val="tx1"/>
                </a:solidFill>
              </a:rPr>
              <a:t>eb scraping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	-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Text analysis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	-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D</a:t>
            </a:r>
            <a:r>
              <a:rPr lang="en-US" sz="2000" dirty="0">
                <a:solidFill>
                  <a:schemeClr val="tx1"/>
                </a:solidFill>
              </a:rPr>
              <a:t>ata visualization 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800" dirty="0">
              <a:solidFill>
                <a:srgbClr val="800000"/>
              </a:solidFill>
            </a:endParaRPr>
          </a:p>
          <a:p>
            <a:r>
              <a:rPr lang="en-US" sz="2800" dirty="0">
                <a:solidFill>
                  <a:srgbClr val="800000"/>
                </a:solidFill>
              </a:rPr>
              <a:t>Why should we care?</a:t>
            </a:r>
          </a:p>
          <a:p>
            <a:endParaRPr lang="en-US" sz="2800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1BA45-E735-2440-9708-2812FF8F9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3B98335-87FB-F048-8801-6EC211683442}"/>
              </a:ext>
            </a:extLst>
          </p:cNvPr>
          <p:cNvGrpSpPr/>
          <p:nvPr/>
        </p:nvGrpSpPr>
        <p:grpSpPr>
          <a:xfrm>
            <a:off x="7322378" y="4599040"/>
            <a:ext cx="4869622" cy="1723036"/>
            <a:chOff x="-177185" y="3737884"/>
            <a:chExt cx="4869622" cy="172303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F1E602-250C-9E45-BAAC-BE788493F658}"/>
                </a:ext>
              </a:extLst>
            </p:cNvPr>
            <p:cNvSpPr/>
            <p:nvPr/>
          </p:nvSpPr>
          <p:spPr>
            <a:xfrm>
              <a:off x="-177185" y="3737884"/>
              <a:ext cx="4869622" cy="17230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0" tIns="182880" rIns="182880" bIns="274320" rtlCol="0" anchor="ctr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Helvetica" pitchFamily="2" charset="0"/>
                </a:rPr>
                <a:t>Social Science Implication: This project studies a social phenomenon influenced by COVID-19, in the context of workplace and operational management.</a:t>
              </a:r>
              <a:endParaRPr lang="en-US" sz="14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ADA369-83C7-8843-8A8F-8E9705785437}"/>
                </a:ext>
              </a:extLst>
            </p:cNvPr>
            <p:cNvSpPr/>
            <p:nvPr/>
          </p:nvSpPr>
          <p:spPr>
            <a:xfrm>
              <a:off x="4482059" y="4125074"/>
              <a:ext cx="61366" cy="11987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196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E6A41-DB3F-7F45-B3FB-AAFD07FD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of Our Data…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91D86-CA0A-E440-8A00-5140D8A85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136"/>
            <a:ext cx="11353800" cy="4429492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</a:rPr>
              <a:t>Source</a:t>
            </a:r>
            <a:r>
              <a:rPr lang="zh-CN" altLang="en-US" sz="2800" dirty="0">
                <a:solidFill>
                  <a:schemeClr val="accent1"/>
                </a:solidFill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</a:rPr>
              <a:t>1 - </a:t>
            </a:r>
            <a:r>
              <a:rPr lang="en-US" sz="2800" dirty="0">
                <a:solidFill>
                  <a:schemeClr val="accent1"/>
                </a:solidFill>
              </a:rPr>
              <a:t>Glassdoor: find </a:t>
            </a:r>
            <a:r>
              <a:rPr lang="en-US" sz="2800" i="1" u="sng" dirty="0">
                <a:solidFill>
                  <a:schemeClr val="accent1"/>
                </a:solidFill>
              </a:rPr>
              <a:t>interview questions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sz="2000" dirty="0">
                <a:solidFill>
                  <a:schemeClr val="tx1"/>
                </a:solidFill>
              </a:rPr>
              <a:t>- Didn’t use existing statistics as we seek to analyze something new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 - Company name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 Interviews  Interview &amp; interview questions (why?) </a:t>
            </a:r>
            <a:br>
              <a:rPr lang="en-US" sz="2000" dirty="0">
                <a:solidFill>
                  <a:srgbClr val="800000"/>
                </a:solidFill>
              </a:rPr>
            </a:br>
            <a:endParaRPr lang="en-US" sz="2000" i="1" dirty="0">
              <a:solidFill>
                <a:schemeClr val="tx1"/>
              </a:solidFill>
            </a:endParaRPr>
          </a:p>
          <a:p>
            <a:endParaRPr lang="en-US" sz="2200" i="1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dirty="0">
              <a:solidFill>
                <a:srgbClr val="8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42BBB-3B45-6449-875C-F49B3C87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CACDB9-35DA-034E-AEE8-40D0B2EA7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417" y="2972326"/>
            <a:ext cx="5175205" cy="3347318"/>
          </a:xfrm>
          <a:prstGeom prst="rect">
            <a:avLst/>
          </a:prstGeom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2BE5FFDA-C8ED-674C-9D37-C57AA763D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188" y="1439948"/>
            <a:ext cx="2717800" cy="736600"/>
          </a:xfrm>
          <a:prstGeom prst="rect">
            <a:avLst/>
          </a:prstGeom>
        </p:spPr>
      </p:pic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A6030EF-D474-AB4F-AFEE-C38B4D6FE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793" y="2933172"/>
            <a:ext cx="3808274" cy="33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30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4DFD-3723-4843-A8F5-7F2DBE21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of Our Data…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28A3B-CC13-2A4F-B2E3-E2DB75F2D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982" y="1449647"/>
            <a:ext cx="10515600" cy="4429492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</a:rPr>
              <a:t>Source</a:t>
            </a:r>
            <a:r>
              <a:rPr lang="zh-CN" altLang="en-US" sz="2800" dirty="0">
                <a:solidFill>
                  <a:schemeClr val="accent1"/>
                </a:solidFill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</a:rPr>
              <a:t>2 - </a:t>
            </a:r>
            <a:r>
              <a:rPr lang="en-US" sz="2800" dirty="0">
                <a:solidFill>
                  <a:schemeClr val="accent1"/>
                </a:solidFill>
              </a:rPr>
              <a:t>Statista: find</a:t>
            </a:r>
            <a:r>
              <a:rPr lang="en-US" sz="2800" i="1" dirty="0">
                <a:solidFill>
                  <a:schemeClr val="accent1"/>
                </a:solidFill>
              </a:rPr>
              <a:t> </a:t>
            </a:r>
            <a:r>
              <a:rPr lang="en-US" sz="2800" i="1" u="sng" dirty="0">
                <a:solidFill>
                  <a:schemeClr val="accent1"/>
                </a:solidFill>
              </a:rPr>
              <a:t>targeted companies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- Our benchmark: Tech giants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that appeared in both graphs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- Our choice: Google, Meta (formerly Facebook), Amazon, and Netflix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A42B5-CD9C-C148-B128-ACB0B7ED2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25F70B23-F396-5048-B7C1-CDE512711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10933"/>
            <a:ext cx="4723399" cy="350948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B8C950D-A48B-C140-A784-06992DB82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64" y="2810933"/>
            <a:ext cx="4725836" cy="3511296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DAB69C06-09A7-A241-996C-53C659A73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092" y="1449647"/>
            <a:ext cx="1963169" cy="55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04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43594-673E-854E-867B-C3467B975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153" y="1373108"/>
            <a:ext cx="6423378" cy="442949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Sample Size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sz="1800" dirty="0">
                <a:solidFill>
                  <a:schemeClr val="tx1"/>
                </a:solidFill>
              </a:rPr>
              <a:t>-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Data entry: each targeted post on Glassdoor</a:t>
            </a:r>
          </a:p>
          <a:p>
            <a:pPr marL="457200" lvl="1" indent="0"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	- From 2009/3/11 to 2020/2/1: 43k</a:t>
            </a:r>
          </a:p>
          <a:p>
            <a:pPr marL="457200" lvl="1" indent="0"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	- From 2020/2/1 to 2022/2/23: 22k</a:t>
            </a:r>
            <a:br>
              <a:rPr lang="en-US" altLang="zh-CN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Challenges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	</a:t>
            </a:r>
            <a:r>
              <a:rPr lang="en-US" sz="1800" dirty="0">
                <a:solidFill>
                  <a:schemeClr val="tx1"/>
                </a:solidFill>
              </a:rPr>
              <a:t>1. Need to login to scrape data from Glassdoor. </a:t>
            </a:r>
            <a:r>
              <a:rPr lang="en-US" altLang="zh-CN" sz="1800" dirty="0">
                <a:solidFill>
                  <a:schemeClr val="tx1"/>
                </a:solidFill>
              </a:rPr>
              <a:t>Very 	hard to “login” in the code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	2. Data isn’t sorted by date. Can’t do time series 	analysis directly </a:t>
            </a:r>
          </a:p>
          <a:p>
            <a:r>
              <a:rPr lang="en-US" dirty="0">
                <a:solidFill>
                  <a:schemeClr val="accent1"/>
                </a:solidFill>
              </a:rPr>
              <a:t>Our solutions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	</a:t>
            </a:r>
            <a:r>
              <a:rPr lang="en-US" sz="1800" dirty="0">
                <a:solidFill>
                  <a:schemeClr val="tx1"/>
                </a:solidFill>
              </a:rPr>
              <a:t>1.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login from the browser and put the cookies into the 	header </a:t>
            </a:r>
            <a:br>
              <a:rPr lang="en-US" altLang="zh-CN" sz="1800" dirty="0">
                <a:solidFill>
                  <a:schemeClr val="tx1"/>
                </a:solidFill>
              </a:rPr>
            </a:br>
            <a:r>
              <a:rPr lang="en-US" altLang="zh-CN" sz="1800" dirty="0">
                <a:solidFill>
                  <a:schemeClr val="tx1"/>
                </a:solidFill>
              </a:rPr>
              <a:t>	2. We added a sorting parameter </a:t>
            </a:r>
            <a:br>
              <a:rPr lang="en-US" altLang="zh-CN" sz="1800" dirty="0">
                <a:solidFill>
                  <a:schemeClr val="tx1"/>
                </a:solidFill>
              </a:rPr>
            </a:b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0F6FF-AEFE-E14F-8D46-3F14BE5E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85275F1-0CAA-754C-828F-BFC0A559B3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8661487"/>
              </p:ext>
            </p:extLst>
          </p:nvPr>
        </p:nvGraphicFramePr>
        <p:xfrm>
          <a:off x="7101276" y="2179768"/>
          <a:ext cx="4941712" cy="3412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itle 11">
            <a:extLst>
              <a:ext uri="{FF2B5EF4-FFF2-40B4-BE49-F238E27FC236}">
                <a16:creationId xmlns:a16="http://schemas.microsoft.com/office/drawing/2014/main" id="{831C75DE-3676-744A-87DA-6206C65F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224"/>
            <a:ext cx="10515600" cy="1312744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C52566-E4FB-1041-8062-5B21615AAEB1}"/>
              </a:ext>
            </a:extLst>
          </p:cNvPr>
          <p:cNvSpPr txBox="1"/>
          <p:nvPr/>
        </p:nvSpPr>
        <p:spPr>
          <a:xfrm>
            <a:off x="10563578" y="5955434"/>
            <a:ext cx="1580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/>
              <a:t>Total: 65k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63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767F-47C4-A547-BAC4-740AA14B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A53A7-86C3-3142-8018-FC4955A15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351D2-9BE4-1B4B-88C6-8A119495FE16}"/>
              </a:ext>
            </a:extLst>
          </p:cNvPr>
          <p:cNvSpPr txBox="1"/>
          <p:nvPr/>
        </p:nvSpPr>
        <p:spPr>
          <a:xfrm>
            <a:off x="703510" y="1435679"/>
            <a:ext cx="1110826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Turn the text into a list of words (tokenization)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Remove punctuation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Eliminate a word if stripping the punctuation from it yields the empty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Convert the word to lower case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Eliminate all stop words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Remove URLs and hashtags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Remove characters from foreign languages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8D743B-4489-B64D-8881-01F9BD655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20936"/>
            <a:ext cx="107696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30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8351D2-9BE4-1B4B-88C6-8A119495FE16}"/>
              </a:ext>
            </a:extLst>
          </p:cNvPr>
          <p:cNvSpPr txBox="1"/>
          <p:nvPr/>
        </p:nvSpPr>
        <p:spPr>
          <a:xfrm>
            <a:off x="838200" y="1729023"/>
            <a:ext cx="11108267" cy="218521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itchFamily="2" charset="0"/>
              </a:rPr>
              <a:t>Count</a:t>
            </a:r>
            <a:r>
              <a:rPr lang="zh-CN" altLang="en-US" sz="3000" dirty="0">
                <a:latin typeface="Helvetica" pitchFamily="2" charset="0"/>
              </a:rPr>
              <a:t> </a:t>
            </a:r>
            <a:r>
              <a:rPr lang="en-US" altLang="zh-CN" sz="3000" dirty="0">
                <a:latin typeface="Helvetica" pitchFamily="2" charset="0"/>
              </a:rPr>
              <a:t>word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dirty="0">
                <a:latin typeface="Helvetica" pitchFamily="2" charset="0"/>
              </a:rPr>
              <a:t>Form a ranking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1767F-47C4-A547-BAC4-740AA14B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A53A7-86C3-3142-8018-FC4955A15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5C1202-AE67-F643-8E4B-D9397A266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06804"/>
            <a:ext cx="2236921" cy="34570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4C8F53-8BA1-6346-8C43-0B3D56FEA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162" y="2480616"/>
            <a:ext cx="2094638" cy="350943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C92B824-6BE2-AD48-8151-29479B5F1E6A}"/>
              </a:ext>
            </a:extLst>
          </p:cNvPr>
          <p:cNvSpPr txBox="1"/>
          <p:nvPr/>
        </p:nvSpPr>
        <p:spPr>
          <a:xfrm>
            <a:off x="5883966" y="2076800"/>
            <a:ext cx="5761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Word Frequency Statistics before/after February 1st (top 30)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6854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C1AE8C-BAA4-2042-BC65-338A68B8D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Findings: Data Analysis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5D781-AB4C-C040-A302-F407C2D24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2009/3/11-2020/2/1</a:t>
            </a:r>
            <a:endParaRPr lang="en-US" sz="2400" dirty="0"/>
          </a:p>
        </p:txBody>
      </p:sp>
      <p:pic>
        <p:nvPicPr>
          <p:cNvPr id="11" name="Content Placeholder 10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EDEFB199-58CB-FE4F-ACCB-9426268EB4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7993" y="2504897"/>
            <a:ext cx="3400425" cy="340042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092EDB-267B-734C-81E5-8073B7A16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7993" y="1681163"/>
            <a:ext cx="5183188" cy="823912"/>
          </a:xfrm>
        </p:spPr>
        <p:txBody>
          <a:bodyPr>
            <a:normAutofit/>
          </a:bodyPr>
          <a:lstStyle/>
          <a:p>
            <a:r>
              <a:rPr lang="en-US" sz="2400" dirty="0"/>
              <a:t>2020/2/1</a:t>
            </a:r>
            <a:r>
              <a:rPr lang="en-US" altLang="zh-CN" sz="2400" dirty="0"/>
              <a:t>-</a:t>
            </a:r>
            <a:r>
              <a:rPr lang="en-US" sz="2400" dirty="0"/>
              <a:t>2022/2/</a:t>
            </a:r>
            <a:r>
              <a:rPr lang="en-US" altLang="zh-CN" sz="2400" dirty="0"/>
              <a:t>23</a:t>
            </a: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F4D5D1-49FC-C949-80DA-4065656C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4C39FF01-B548-C344-A1C5-9D90C1EEA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33" y="2504897"/>
            <a:ext cx="3399367" cy="33993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50E5B8-5FAE-DD48-BF24-9DFC7A17C943}"/>
              </a:ext>
            </a:extLst>
          </p:cNvPr>
          <p:cNvSpPr txBox="1"/>
          <p:nvPr/>
        </p:nvSpPr>
        <p:spPr>
          <a:xfrm>
            <a:off x="4162027" y="2925662"/>
            <a:ext cx="2465738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Top 10 keywords:</a:t>
            </a:r>
            <a:br>
              <a:rPr lang="en-US" sz="1500" dirty="0">
                <a:solidFill>
                  <a:schemeClr val="accent1"/>
                </a:solidFill>
              </a:rPr>
            </a:br>
            <a:r>
              <a:rPr lang="en-US" sz="1500" dirty="0">
                <a:solidFill>
                  <a:schemeClr val="accent1"/>
                </a:solidFill>
              </a:rPr>
              <a:t>(count of occurrence)</a:t>
            </a:r>
            <a:br>
              <a:rPr lang="en-US" sz="1500" dirty="0">
                <a:solidFill>
                  <a:schemeClr val="accent1"/>
                </a:solidFill>
              </a:rPr>
            </a:b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Phone (30,012)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Process (19,025)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Recruiter (18,661)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Time (18,321)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Round (14,377)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Technical (13,375)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Online (11,765)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Amazon (11,562)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Coding (11,446)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Onsite (10,945)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0EEEF0-F3A7-4642-AEF9-17515FC4D54C}"/>
              </a:ext>
            </a:extLst>
          </p:cNvPr>
          <p:cNvSpPr txBox="1"/>
          <p:nvPr/>
        </p:nvSpPr>
        <p:spPr>
          <a:xfrm>
            <a:off x="10078418" y="2790960"/>
            <a:ext cx="6107288" cy="312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Top 10 keywords: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(count of occurrence)</a:t>
            </a:r>
            <a:br>
              <a:rPr lang="en-US" sz="1600" dirty="0"/>
            </a:b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Process (666,8)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Time (5,589)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Round (</a:t>
            </a:r>
            <a:r>
              <a:rPr lang="en-US" altLang="zh-CN" sz="1500" dirty="0"/>
              <a:t>5,016)</a:t>
            </a: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Recruiter (4,217)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Coding (4,151)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Phone (4,126)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Technical (3,891)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Onsite (3,744)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Amazon (3,725)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Experience (3,528)</a:t>
            </a:r>
          </a:p>
        </p:txBody>
      </p:sp>
    </p:spTree>
    <p:extLst>
      <p:ext uri="{BB962C8B-B14F-4D97-AF65-F5344CB8AC3E}">
        <p14:creationId xmlns:p14="http://schemas.microsoft.com/office/powerpoint/2010/main" val="2073135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3A336-40F6-A44F-9F7F-4F9200C3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Findings: Data Analysis 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3CC75D9C-F93E-E340-9707-DC7E9191D8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17122" y="1247631"/>
            <a:ext cx="5517147" cy="479683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49B86C-16C1-4149-9FDA-7EC823D5D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Increased Ranking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0A02F-039A-D44E-9A32-337DF326E12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“Coding” ⬆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</a:p>
          <a:p>
            <a:r>
              <a:rPr lang="en-US" dirty="0">
                <a:solidFill>
                  <a:schemeClr val="tx1"/>
                </a:solidFill>
              </a:rPr>
              <a:t>“Onsite”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⬆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“Team”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⬆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“ Feedback ” </a:t>
            </a:r>
            <a:r>
              <a:rPr lang="en-US" dirty="0">
                <a:solidFill>
                  <a:schemeClr val="tx1"/>
                </a:solidFill>
              </a:rPr>
              <a:t>⬆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15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“ Video ” </a:t>
            </a:r>
            <a:r>
              <a:rPr lang="en-US" dirty="0">
                <a:solidFill>
                  <a:schemeClr val="tx1"/>
                </a:solidFill>
              </a:rPr>
              <a:t>⬆ 21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“ Prepared ” </a:t>
            </a:r>
            <a:r>
              <a:rPr lang="en-US" dirty="0">
                <a:solidFill>
                  <a:schemeClr val="tx1"/>
                </a:solidFill>
              </a:rPr>
              <a:t>⬆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9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“ Leadership” ⬆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31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58B60-0FD1-4549-9B8C-CBB50C853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629269"/>
      </p:ext>
    </p:extLst>
  </p:cSld>
  <p:clrMapOvr>
    <a:masterClrMapping/>
  </p:clrMapOvr>
</p:sld>
</file>

<file path=ppt/theme/theme1.xml><?xml version="1.0" encoding="utf-8"?>
<a:theme xmlns:a="http://schemas.openxmlformats.org/drawingml/2006/main" name="UChicago">
  <a:themeElements>
    <a:clrScheme name="Custom 3">
      <a:dk1>
        <a:srgbClr val="000000"/>
      </a:dk1>
      <a:lt1>
        <a:srgbClr val="FFFFFF"/>
      </a:lt1>
      <a:dk2>
        <a:srgbClr val="737373"/>
      </a:dk2>
      <a:lt2>
        <a:srgbClr val="D9D9D9"/>
      </a:lt2>
      <a:accent1>
        <a:srgbClr val="800000"/>
      </a:accent1>
      <a:accent2>
        <a:srgbClr val="D9D9D9"/>
      </a:accent2>
      <a:accent3>
        <a:srgbClr val="A6A6A6"/>
      </a:accent3>
      <a:accent4>
        <a:srgbClr val="EAAA00"/>
      </a:accent4>
      <a:accent5>
        <a:srgbClr val="B36955"/>
      </a:accent5>
      <a:accent6>
        <a:srgbClr val="002A3A"/>
      </a:accent6>
      <a:hlink>
        <a:srgbClr val="800000"/>
      </a:hlink>
      <a:folHlink>
        <a:srgbClr val="73737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hicago" id="{CFAA2610-EF68-2342-A71B-BDE9C170BA18}" vid="{B0365B56-F18B-384A-96E5-38458130AA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UChicago</Template>
  <TotalTime>1901</TotalTime>
  <Words>675</Words>
  <Application>Microsoft Macintosh PowerPoint</Application>
  <PresentationFormat>Widescreen</PresentationFormat>
  <Paragraphs>120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Helvetica</vt:lpstr>
      <vt:lpstr>UChicago</vt:lpstr>
      <vt:lpstr>30122 Final Project:  How COVID-19 Influences Job Interview Behaviors </vt:lpstr>
      <vt:lpstr>Project Overview</vt:lpstr>
      <vt:lpstr>A Closer Look of Our Data…</vt:lpstr>
      <vt:lpstr>A Closer Look of Our Data…</vt:lpstr>
      <vt:lpstr>Data Collection</vt:lpstr>
      <vt:lpstr>Data Cleaning</vt:lpstr>
      <vt:lpstr>Data Processing</vt:lpstr>
      <vt:lpstr>Findings: Data Analysis </vt:lpstr>
      <vt:lpstr>Findings: Data Analysis </vt:lpstr>
      <vt:lpstr>Implications</vt:lpstr>
      <vt:lpstr>Our Reflections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Renee Kuklenski</dc:creator>
  <cp:lastModifiedBy>Sophie Wang</cp:lastModifiedBy>
  <cp:revision>188</cp:revision>
  <dcterms:created xsi:type="dcterms:W3CDTF">2019-01-18T20:37:24Z</dcterms:created>
  <dcterms:modified xsi:type="dcterms:W3CDTF">2022-03-09T04:43:06Z</dcterms:modified>
</cp:coreProperties>
</file>